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6858000" cx="9144000"/>
  <p:notesSz cx="6858000" cy="9144000"/>
  <p:embeddedFontLst>
    <p:embeddedFont>
      <p:font typeface="Corbel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71" roundtripDataSignature="AMtx7mhi4taTA0lyzHVsltEwYBQriRHw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customschemas.google.com/relationships/presentationmetadata" Target="metadata"/><Relationship Id="rId70" Type="http://schemas.openxmlformats.org/officeDocument/2006/relationships/font" Target="fonts/Corbel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Corbel-bold.fntdata"/><Relationship Id="rId23" Type="http://schemas.openxmlformats.org/officeDocument/2006/relationships/slide" Target="slides/slide17.xml"/><Relationship Id="rId67" Type="http://schemas.openxmlformats.org/officeDocument/2006/relationships/font" Target="fonts/Corbel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orbel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19;p64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4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64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4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64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2"/>
          <p:cNvSpPr txBox="1"/>
          <p:nvPr>
            <p:ph type="title"/>
          </p:nvPr>
        </p:nvSpPr>
        <p:spPr>
          <a:xfrm>
            <a:off x="164592" y="155448"/>
            <a:ext cx="2525150" cy="9784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3150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b="0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2"/>
          <p:cNvSpPr/>
          <p:nvPr>
            <p:ph idx="2" type="pic"/>
          </p:nvPr>
        </p:nvSpPr>
        <p:spPr>
          <a:xfrm>
            <a:off x="2903805" y="1484808"/>
            <a:ext cx="6247397" cy="5373192"/>
          </a:xfrm>
          <a:prstGeom prst="rect">
            <a:avLst/>
          </a:prstGeom>
          <a:solidFill>
            <a:srgbClr val="BABABB"/>
          </a:solidFill>
          <a:ln>
            <a:noFill/>
          </a:ln>
        </p:spPr>
      </p:sp>
      <p:sp>
        <p:nvSpPr>
          <p:cNvPr id="92" name="Google Shape;92;p72"/>
          <p:cNvSpPr txBox="1"/>
          <p:nvPr>
            <p:ph idx="1" type="body"/>
          </p:nvPr>
        </p:nvSpPr>
        <p:spPr>
          <a:xfrm>
            <a:off x="164592" y="1728216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3" name="Google Shape;93;p72"/>
          <p:cNvSpPr txBox="1"/>
          <p:nvPr>
            <p:ph idx="10" type="dt"/>
          </p:nvPr>
        </p:nvSpPr>
        <p:spPr>
          <a:xfrm>
            <a:off x="164592" y="1170432"/>
            <a:ext cx="2523744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2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" name="Google Shape;95;p72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72"/>
          <p:cNvSpPr txBox="1"/>
          <p:nvPr>
            <p:ph idx="11" type="ftr"/>
          </p:nvPr>
        </p:nvSpPr>
        <p:spPr>
          <a:xfrm>
            <a:off x="3035808" y="1170432"/>
            <a:ext cx="5193792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ABAB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2"/>
          <p:cNvSpPr txBox="1"/>
          <p:nvPr>
            <p:ph idx="12" type="sldNum"/>
          </p:nvPr>
        </p:nvSpPr>
        <p:spPr>
          <a:xfrm>
            <a:off x="8339328" y="1170432"/>
            <a:ext cx="733864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3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3"/>
          <p:cNvSpPr txBox="1"/>
          <p:nvPr>
            <p:ph idx="1" type="body"/>
          </p:nvPr>
        </p:nvSpPr>
        <p:spPr>
          <a:xfrm rot="5400000">
            <a:off x="2259196" y="-26804"/>
            <a:ext cx="462560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1" name="Google Shape;101;p73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3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4"/>
          <p:cNvSpPr/>
          <p:nvPr/>
        </p:nvSpPr>
        <p:spPr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108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6" name="Google Shape;106;p74"/>
          <p:cNvSpPr/>
          <p:nvPr/>
        </p:nvSpPr>
        <p:spPr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7" name="Google Shape;107;p74"/>
          <p:cNvSpPr txBox="1"/>
          <p:nvPr>
            <p:ph type="title"/>
          </p:nvPr>
        </p:nvSpPr>
        <p:spPr>
          <a:xfrm rot="5400000">
            <a:off x="4808538" y="2247903"/>
            <a:ext cx="5851525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4"/>
          <p:cNvSpPr txBox="1"/>
          <p:nvPr>
            <p:ph idx="1" type="body"/>
          </p:nvPr>
        </p:nvSpPr>
        <p:spPr>
          <a:xfrm rot="5400000">
            <a:off x="541338" y="2206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9" name="Google Shape;109;p74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4"/>
          <p:cNvSpPr txBox="1"/>
          <p:nvPr>
            <p:ph idx="11" type="ftr"/>
          </p:nvPr>
        </p:nvSpPr>
        <p:spPr>
          <a:xfrm>
            <a:off x="2640597" y="6377459"/>
            <a:ext cx="38364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6" name="Google Shape;36;p65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5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6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6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3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3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3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63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63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7"/>
          <p:cNvSpPr/>
          <p:nvPr/>
        </p:nvSpPr>
        <p:spPr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" name="Google Shape;53;p67"/>
          <p:cNvSpPr/>
          <p:nvPr/>
        </p:nvSpPr>
        <p:spPr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" name="Google Shape;54;p67"/>
          <p:cNvSpPr txBox="1"/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7"/>
          <p:cNvSpPr txBox="1"/>
          <p:nvPr>
            <p:ph idx="1" type="body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67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7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8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8"/>
          <p:cNvSpPr txBox="1"/>
          <p:nvPr>
            <p:ph idx="1" type="body"/>
          </p:nvPr>
        </p:nvSpPr>
        <p:spPr>
          <a:xfrm>
            <a:off x="457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370840" lvl="0" marL="45720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/>
        </p:txBody>
      </p:sp>
      <p:sp>
        <p:nvSpPr>
          <p:cNvPr id="62" name="Google Shape;62;p68"/>
          <p:cNvSpPr txBox="1"/>
          <p:nvPr>
            <p:ph idx="2" type="body"/>
          </p:nvPr>
        </p:nvSpPr>
        <p:spPr>
          <a:xfrm>
            <a:off x="4648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70840" lvl="0" marL="45720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/>
        </p:txBody>
      </p:sp>
      <p:sp>
        <p:nvSpPr>
          <p:cNvPr id="63" name="Google Shape;63;p68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8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9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9"/>
          <p:cNvSpPr txBox="1"/>
          <p:nvPr>
            <p:ph idx="1" type="body"/>
          </p:nvPr>
        </p:nvSpPr>
        <p:spPr>
          <a:xfrm>
            <a:off x="457200" y="1698987"/>
            <a:ext cx="4040188" cy="715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69"/>
          <p:cNvSpPr txBox="1"/>
          <p:nvPr>
            <p:ph idx="2" type="body"/>
          </p:nvPr>
        </p:nvSpPr>
        <p:spPr>
          <a:xfrm>
            <a:off x="457200" y="2449512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50520" lvl="0" marL="45720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70" name="Google Shape;70;p69"/>
          <p:cNvSpPr txBox="1"/>
          <p:nvPr>
            <p:ph idx="3" type="body"/>
          </p:nvPr>
        </p:nvSpPr>
        <p:spPr>
          <a:xfrm>
            <a:off x="4645025" y="1698987"/>
            <a:ext cx="4041775" cy="715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69"/>
          <p:cNvSpPr txBox="1"/>
          <p:nvPr>
            <p:ph idx="4" type="body"/>
          </p:nvPr>
        </p:nvSpPr>
        <p:spPr>
          <a:xfrm>
            <a:off x="4645025" y="2449512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50520" lvl="0" marL="45720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72" name="Google Shape;72;p69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9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0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0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0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1"/>
          <p:cNvSpPr txBox="1"/>
          <p:nvPr>
            <p:ph type="title"/>
          </p:nvPr>
        </p:nvSpPr>
        <p:spPr>
          <a:xfrm>
            <a:off x="167838" y="152400"/>
            <a:ext cx="2523744" cy="9784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73150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orbel"/>
              <a:buNone/>
              <a:defRPr b="0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1"/>
          <p:cNvSpPr txBox="1"/>
          <p:nvPr>
            <p:ph idx="1" type="body"/>
          </p:nvPr>
        </p:nvSpPr>
        <p:spPr>
          <a:xfrm>
            <a:off x="3019377" y="1743133"/>
            <a:ext cx="5920641" cy="4558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algn="l"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indent="-388619" lvl="1" marL="914400" algn="l">
              <a:spcBef>
                <a:spcPts val="560"/>
              </a:spcBef>
              <a:spcAft>
                <a:spcPts val="0"/>
              </a:spcAft>
              <a:buSzPts val="252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/>
        </p:txBody>
      </p:sp>
      <p:sp>
        <p:nvSpPr>
          <p:cNvPr id="83" name="Google Shape;83;p71"/>
          <p:cNvSpPr txBox="1"/>
          <p:nvPr>
            <p:ph idx="2" type="body"/>
          </p:nvPr>
        </p:nvSpPr>
        <p:spPr>
          <a:xfrm>
            <a:off x="167838" y="1730018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71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1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71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" name="Google Shape;88;p71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62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62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b="1" i="0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6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62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62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6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1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" name="Google Shape;27;p61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" name="Google Shape;28;p61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  <a:defRPr b="1" i="0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61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0" name="Google Shape;30;p61"/>
          <p:cNvSpPr txBox="1"/>
          <p:nvPr>
            <p:ph idx="10" type="dt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1" name="Google Shape;31;p61"/>
          <p:cNvSpPr txBox="1"/>
          <p:nvPr>
            <p:ph idx="11" type="ftr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2" name="Google Shape;32;p6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Relationship Id="rId4" Type="http://schemas.openxmlformats.org/officeDocument/2006/relationships/image" Target="../media/image30.png"/><Relationship Id="rId9" Type="http://schemas.openxmlformats.org/officeDocument/2006/relationships/hyperlink" Target="https://en.wikipedia.org/wiki/Canny_edge_detector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jpg"/><Relationship Id="rId4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hyperlink" Target="http://www.cse.psu.edu/~rtc12/CSE486/lecture06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hyperlink" Target="http://www.cse.psu.edu/~rtc12/CSE486/lecture06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hyperlink" Target="http://www.cse.psu.edu/~rtc12/CSE486/lecture06.pdf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hyperlink" Target="http://www.cse.psu.edu/~rtc12/CSE486/lecture06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hyperlink" Target="http://www.cse.psu.edu/~rtc12/CSE486/lecture06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hyperlink" Target="http://www.ipol.im/pub/art/2018/229/article_lr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Edge and Corner Detection</a:t>
            </a:r>
            <a:endParaRPr/>
          </a:p>
        </p:txBody>
      </p:sp>
      <p:sp>
        <p:nvSpPr>
          <p:cNvPr id="117" name="Google Shape;117;p1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/>
          <p:nvPr>
            <p:ph type="title"/>
          </p:nvPr>
        </p:nvSpPr>
        <p:spPr>
          <a:xfrm>
            <a:off x="3810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Robust edge operators</a:t>
            </a:r>
            <a:endParaRPr/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1219200"/>
            <a:ext cx="2652713" cy="532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200" y="1752600"/>
            <a:ext cx="1371600" cy="262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050" y="3657600"/>
            <a:ext cx="3590925" cy="129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0"/>
          <p:cNvCxnSpPr/>
          <p:nvPr/>
        </p:nvCxnSpPr>
        <p:spPr>
          <a:xfrm>
            <a:off x="3657600" y="4267200"/>
            <a:ext cx="1295400" cy="1588"/>
          </a:xfrm>
          <a:prstGeom prst="straightConnector1">
            <a:avLst/>
          </a:prstGeom>
          <a:noFill/>
          <a:ln cap="flat" cmpd="sng" w="508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94" name="Google Shape;19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" y="5334000"/>
            <a:ext cx="3844925" cy="129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10"/>
          <p:cNvCxnSpPr/>
          <p:nvPr/>
        </p:nvCxnSpPr>
        <p:spPr>
          <a:xfrm>
            <a:off x="3657600" y="5943600"/>
            <a:ext cx="1295400" cy="1588"/>
          </a:xfrm>
          <a:prstGeom prst="straightConnector1">
            <a:avLst/>
          </a:prstGeom>
          <a:noFill/>
          <a:ln cap="flat" cmpd="sng" w="508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6" name="Google Shape;196;p10"/>
          <p:cNvSpPr txBox="1"/>
          <p:nvPr/>
        </p:nvSpPr>
        <p:spPr>
          <a:xfrm>
            <a:off x="228600" y="1752600"/>
            <a:ext cx="40386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These operators: Prewitt and Sobel perform some smoothing prior to difference computation, and hence are more robust than the simple finite differences from the previous slide.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7" name="Google Shape;197;p1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Prewitt and Sobel</a:t>
            </a:r>
            <a:endParaRPr/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00200"/>
            <a:ext cx="3665047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 txBox="1"/>
          <p:nvPr/>
        </p:nvSpPr>
        <p:spPr>
          <a:xfrm>
            <a:off x="3962400" y="1600200"/>
            <a:ext cx="48006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Apply the differencing mask [-1 0 1]</a:t>
            </a:r>
            <a:r>
              <a:rPr baseline="30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and then apply the smoothing mask [1 1 1] on the result. This is equivalent to applying the first Prewitt mask (i.e. for 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).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 the Prewitt operator for 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apply [-1 0 1] and then [1 1 1]</a:t>
            </a:r>
            <a:r>
              <a:rPr baseline="30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4038600" y="3657600"/>
            <a:ext cx="48006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Apply the differencing mask [-1 0 1]</a:t>
            </a:r>
            <a:r>
              <a:rPr baseline="30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and then apply the smoothing mask [1 2 1] on the result. This is equivalent to applying the first Sobel mask (i.e. for 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).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 the Sobel operator for 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apply [-1 0 1] and then [1 2 1]</a:t>
            </a:r>
            <a:r>
              <a:rPr baseline="30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6" name="Google Shape;206;p1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43000"/>
            <a:ext cx="6324600" cy="476650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2"/>
          <p:cNvSpPr txBox="1"/>
          <p:nvPr/>
        </p:nvSpPr>
        <p:spPr>
          <a:xfrm>
            <a:off x="228600" y="1676400"/>
            <a:ext cx="1219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Original image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3" name="Google Shape;213;p12"/>
          <p:cNvSpPr txBox="1"/>
          <p:nvPr/>
        </p:nvSpPr>
        <p:spPr>
          <a:xfrm>
            <a:off x="7924800" y="1752600"/>
            <a:ext cx="1219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Derivatives in y direction: 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endParaRPr baseline="-25000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152400" y="4343400"/>
            <a:ext cx="1219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Derivatives in x direction: 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endParaRPr baseline="-25000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12"/>
          <p:cNvSpPr txBox="1"/>
          <p:nvPr/>
        </p:nvSpPr>
        <p:spPr>
          <a:xfrm>
            <a:off x="7848600" y="42672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| 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 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| + |f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|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12"/>
          <p:cNvSpPr txBox="1"/>
          <p:nvPr/>
        </p:nvSpPr>
        <p:spPr>
          <a:xfrm>
            <a:off x="2514600" y="609600"/>
            <a:ext cx="2362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Edges with Sobel Mask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7" name="Google Shape;217;p1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998" y="814389"/>
            <a:ext cx="6322299" cy="4748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3"/>
          <p:cNvSpPr txBox="1"/>
          <p:nvPr/>
        </p:nvSpPr>
        <p:spPr>
          <a:xfrm>
            <a:off x="228600" y="1676400"/>
            <a:ext cx="1219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Original image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4" name="Google Shape;224;p13"/>
          <p:cNvSpPr txBox="1"/>
          <p:nvPr/>
        </p:nvSpPr>
        <p:spPr>
          <a:xfrm>
            <a:off x="7924800" y="1752600"/>
            <a:ext cx="1219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Derivatives in y direction: 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endParaRPr baseline="-25000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152400" y="4343400"/>
            <a:ext cx="1219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Derivatives in x direction: 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endParaRPr baseline="-25000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6" name="Google Shape;226;p13"/>
          <p:cNvSpPr txBox="1"/>
          <p:nvPr/>
        </p:nvSpPr>
        <p:spPr>
          <a:xfrm>
            <a:off x="7848600" y="42672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|f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 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| + |f</a:t>
            </a:r>
            <a:r>
              <a:rPr baseline="-25000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|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7" name="Google Shape;227;p13"/>
          <p:cNvSpPr txBox="1"/>
          <p:nvPr/>
        </p:nvSpPr>
        <p:spPr>
          <a:xfrm>
            <a:off x="2209800" y="381000"/>
            <a:ext cx="541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Edges with 5 x 5 averaging followed by Sobel Mask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2209800" y="5867400"/>
            <a:ext cx="541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Notice: finer details removed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9" name="Google Shape;229;p1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28600"/>
            <a:ext cx="7659581" cy="290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425" y="2638309"/>
            <a:ext cx="8357869" cy="177811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4"/>
          <p:cNvSpPr txBox="1"/>
          <p:nvPr/>
        </p:nvSpPr>
        <p:spPr>
          <a:xfrm>
            <a:off x="457200" y="4419600"/>
            <a:ext cx="7391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Edge map after Thresholding the earlier map.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7" name="Google Shape;237;p1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Marr-Hildreth edge detector</a:t>
            </a:r>
            <a:endParaRPr/>
          </a:p>
        </p:txBody>
      </p:sp>
      <p:sp>
        <p:nvSpPr>
          <p:cNvPr id="243" name="Google Shape;243;p1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Principled approach to combined edge detection and image smoothing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An edge operator should satisfy two criteria:</a:t>
            </a:r>
            <a:endParaRPr/>
          </a:p>
          <a:p>
            <a:pPr indent="-514350" lvl="0" marL="633222" rtl="0" algn="l">
              <a:spcBef>
                <a:spcPts val="0"/>
              </a:spcBef>
              <a:spcAft>
                <a:spcPts val="0"/>
              </a:spcAft>
              <a:buSzPct val="80000"/>
              <a:buAutoNum type="arabicParenBoth"/>
            </a:pPr>
            <a:r>
              <a:rPr lang="en-US"/>
              <a:t>Notion of </a:t>
            </a:r>
            <a:r>
              <a:rPr b="1" lang="en-US"/>
              <a:t>scale</a:t>
            </a:r>
            <a:r>
              <a:rPr lang="en-US"/>
              <a:t> in edge detection (operators of different sizes)</a:t>
            </a:r>
            <a:endParaRPr/>
          </a:p>
          <a:p>
            <a:pPr indent="-514350" lvl="0" marL="633222" rtl="0" algn="l">
              <a:spcBef>
                <a:spcPts val="0"/>
              </a:spcBef>
              <a:spcAft>
                <a:spcPts val="0"/>
              </a:spcAft>
              <a:buSzPct val="80000"/>
              <a:buAutoNum type="arabicParenBoth"/>
            </a:pPr>
            <a:r>
              <a:rPr lang="en-US"/>
              <a:t>Differential operator to compute first or second derivatives of the intensity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Uses the </a:t>
            </a:r>
            <a:r>
              <a:rPr b="1" lang="en-US"/>
              <a:t>Laplacian of Gaussian </a:t>
            </a:r>
            <a:r>
              <a:rPr lang="en-US"/>
              <a:t>operator on an image satisfies both criteria</a:t>
            </a:r>
            <a:endParaRPr/>
          </a:p>
        </p:txBody>
      </p:sp>
      <p:sp>
        <p:nvSpPr>
          <p:cNvPr id="244" name="Google Shape;244;p1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Laplacian of Gaussian (LoG or Mexican hat)</a:t>
            </a:r>
            <a:endParaRPr/>
          </a:p>
        </p:txBody>
      </p:sp>
      <p:pic>
        <p:nvPicPr>
          <p:cNvPr id="250" name="Google Shape;2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676400"/>
            <a:ext cx="7411632" cy="49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935" y="82797"/>
            <a:ext cx="6577311" cy="52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381000"/>
            <a:ext cx="1276034" cy="351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Why LoG for edge detection?</a:t>
            </a:r>
            <a:endParaRPr/>
          </a:p>
        </p:txBody>
      </p:sp>
      <p:sp>
        <p:nvSpPr>
          <p:cNvPr id="264" name="Google Shape;264;p1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Remember: we are interested in zero-crossings of the second derivative!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We want the second derivative operator to be rotationally invariant. The Laplacian is the simplest (though not the only) such operator.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Gaussian is a low-pass filter, which blurs structures with intensity difference smaller than σ.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Gaussian is smooth in spatial and frequency domains. </a:t>
            </a:r>
            <a:endParaRPr/>
          </a:p>
        </p:txBody>
      </p:sp>
      <p:sp>
        <p:nvSpPr>
          <p:cNvPr id="265" name="Google Shape;265;p1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Using LoG for edge detection</a:t>
            </a:r>
            <a:endParaRPr/>
          </a:p>
        </p:txBody>
      </p:sp>
      <p:sp>
        <p:nvSpPr>
          <p:cNvPr id="271" name="Google Shape;271;p1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(1) Convolve the image with the LoG operator, i.e.: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(2) Find the zero-crossings in the resultant image.</a:t>
            </a:r>
            <a:endParaRPr/>
          </a:p>
        </p:txBody>
      </p:sp>
      <p:pic>
        <p:nvPicPr>
          <p:cNvPr id="272" name="Google Shape;2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599" y="2819400"/>
            <a:ext cx="7586133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Basics</a:t>
            </a:r>
            <a:endParaRPr/>
          </a:p>
        </p:txBody>
      </p:sp>
      <p:sp>
        <p:nvSpPr>
          <p:cNvPr id="123" name="Google Shape;123;p2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b="1" lang="en-US"/>
              <a:t>Edge pixels </a:t>
            </a:r>
            <a:r>
              <a:rPr lang="en-US"/>
              <a:t>are those at which image intensity changes abruptly.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b="1" lang="en-US"/>
              <a:t>Edge segments </a:t>
            </a:r>
            <a:r>
              <a:rPr lang="en-US"/>
              <a:t>or edges are sets of connected edge pixels.</a:t>
            </a:r>
            <a:endParaRPr/>
          </a:p>
        </p:txBody>
      </p:sp>
      <p:sp>
        <p:nvSpPr>
          <p:cNvPr id="124" name="Google Shape;124;p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Implementing the convolution</a:t>
            </a:r>
            <a:endParaRPr/>
          </a:p>
        </p:txBody>
      </p:sp>
      <p:pic>
        <p:nvPicPr>
          <p:cNvPr id="279" name="Google Shape;2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447800"/>
            <a:ext cx="481965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0"/>
          <p:cNvSpPr txBox="1"/>
          <p:nvPr/>
        </p:nvSpPr>
        <p:spPr>
          <a:xfrm>
            <a:off x="5562600" y="1676400"/>
            <a:ext cx="3124200" cy="2862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Use an n x n mask, created by sampling the formula for LoG on a discrete Cartesian crid of size n x 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How to choose n? Depends on σ: n should be &gt;= 6σ, because more than 99% of the volume underneath a 2D Gaussian lies between μ-3σ and μ+3σ.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1" name="Google Shape;281;p2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Finding zero-crossings</a:t>
            </a:r>
            <a:endParaRPr/>
          </a:p>
        </p:txBody>
      </p:sp>
      <p:sp>
        <p:nvSpPr>
          <p:cNvPr id="287" name="Google Shape;287;p21"/>
          <p:cNvSpPr txBox="1"/>
          <p:nvPr>
            <p:ph idx="1" type="body"/>
          </p:nvPr>
        </p:nvSpPr>
        <p:spPr>
          <a:xfrm>
            <a:off x="0" y="1447800"/>
            <a:ext cx="91440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160"/>
              <a:buChar char="◼"/>
            </a:pPr>
            <a:r>
              <a:rPr lang="en-US" sz="2700"/>
              <a:t>Look at a 3 x 3 window around a pixel.</a:t>
            </a:r>
            <a:endParaRPr/>
          </a:p>
          <a:p>
            <a:pPr indent="-182880" lvl="0" marL="438912" rtl="0" algn="l"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27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160"/>
              <a:buChar char="◼"/>
            </a:pPr>
            <a:r>
              <a:rPr lang="en-US" sz="2700"/>
              <a:t>There exists a zero-crossing at that pixel if the signs of at least one pair of opposing neighbors (top &amp; bottom, left &amp; right, top-left &amp; right-bottom, top-right &amp; left-bottom) differ and the difference in their values must exceed a threshold </a:t>
            </a:r>
            <a:r>
              <a:rPr i="1" lang="en-US" sz="2700"/>
              <a:t>p</a:t>
            </a:r>
            <a:r>
              <a:rPr lang="en-US" sz="2700"/>
              <a:t>.</a:t>
            </a:r>
            <a:endParaRPr sz="2700"/>
          </a:p>
        </p:txBody>
      </p:sp>
      <p:sp>
        <p:nvSpPr>
          <p:cNvPr id="288" name="Google Shape;288;p21"/>
          <p:cNvSpPr/>
          <p:nvPr/>
        </p:nvSpPr>
        <p:spPr>
          <a:xfrm>
            <a:off x="914400" y="43434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1676400" y="43434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2438400" y="43434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914400" y="51054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2438400" y="51054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914400" y="58674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1676400" y="58674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2438400" y="58674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1808045" y="5292415"/>
            <a:ext cx="60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(x,y)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7" name="Google Shape;297;p2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525" y="533400"/>
            <a:ext cx="6429375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/>
        </p:nvSpPr>
        <p:spPr>
          <a:xfrm>
            <a:off x="0" y="1050375"/>
            <a:ext cx="12291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σ = 4,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 = 25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7716900" y="990600"/>
            <a:ext cx="14271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Convolution with LoG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5" name="Google Shape;305;p22"/>
          <p:cNvSpPr txBox="1"/>
          <p:nvPr/>
        </p:nvSpPr>
        <p:spPr>
          <a:xfrm>
            <a:off x="1828800" y="5410200"/>
            <a:ext cx="1676400" cy="369332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Zero-crossings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6" name="Google Shape;306;p22"/>
          <p:cNvSpPr txBox="1"/>
          <p:nvPr/>
        </p:nvSpPr>
        <p:spPr>
          <a:xfrm>
            <a:off x="5181600" y="5410200"/>
            <a:ext cx="16764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Zero-crossings + thresholding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7" name="Google Shape;307;p2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Some properties of the Marr-Hildreth Edge Detector</a:t>
            </a:r>
            <a:endParaRPr/>
          </a:p>
        </p:txBody>
      </p:sp>
      <p:sp>
        <p:nvSpPr>
          <p:cNvPr id="313" name="Google Shape;313;p2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Detected edges are 1-pixel in thickness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Can be used for different sigma values, keeping only those edge points that are common to multiple scales</a:t>
            </a:r>
            <a:endParaRPr/>
          </a:p>
        </p:txBody>
      </p:sp>
      <p:sp>
        <p:nvSpPr>
          <p:cNvPr id="314" name="Google Shape;314;p2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Canny Edge Detector: using 1</a:t>
            </a:r>
            <a:r>
              <a:rPr baseline="30000" lang="en-US"/>
              <a:t>st</a:t>
            </a:r>
            <a:r>
              <a:rPr lang="en-US"/>
              <a:t> derivatives</a:t>
            </a:r>
            <a:endParaRPr/>
          </a:p>
        </p:txBody>
      </p:sp>
      <p:sp>
        <p:nvSpPr>
          <p:cNvPr id="320" name="Google Shape;320;p2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Three aims/objectives:</a:t>
            </a:r>
            <a:endParaRPr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ct val="80000"/>
              <a:buAutoNum type="alphaLcParenBoth"/>
            </a:pPr>
            <a:r>
              <a:rPr lang="en-US"/>
              <a:t>Low error (no spurious responses due to noise)</a:t>
            </a:r>
            <a:endParaRPr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ct val="80000"/>
              <a:buAutoNum type="alphaLcParenBoth"/>
            </a:pPr>
            <a:r>
              <a:rPr lang="en-US"/>
              <a:t>Well-localized edge points</a:t>
            </a:r>
            <a:endParaRPr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ct val="80000"/>
              <a:buAutoNum type="alphaLcParenBoth"/>
            </a:pPr>
            <a:r>
              <a:rPr lang="en-US"/>
              <a:t>Single pixel wide edges</a:t>
            </a:r>
            <a:endParaRPr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/>
              <a:t>	Canny’s detector was formulated by analyzing step edges in 1D under zero-mean i.i.d. Gaussian noise, and expressing the preceding three criteria mathematically and deriving an (approximate) operator that obeys all criteria. </a:t>
            </a:r>
            <a:endParaRPr/>
          </a:p>
        </p:txBody>
      </p:sp>
      <p:sp>
        <p:nvSpPr>
          <p:cNvPr id="321" name="Google Shape;321;p2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Canny’s Edge Detector</a:t>
            </a:r>
            <a:endParaRPr/>
          </a:p>
        </p:txBody>
      </p:sp>
      <p:sp>
        <p:nvSpPr>
          <p:cNvPr id="327" name="Google Shape;327;p25"/>
          <p:cNvSpPr txBox="1"/>
          <p:nvPr>
            <p:ph idx="1" type="body"/>
          </p:nvPr>
        </p:nvSpPr>
        <p:spPr>
          <a:xfrm>
            <a:off x="457200" y="16002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In 1D, the approximate operator was the first derivative of the Gaussian: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In 2D, the approximate operator was the first derivative of the Gaussian in the direction of the local image gradient (i.e. perpendicular to the edge).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But the true gradient is not known, so we first smooth the image with a 2D Gaussian and then use its gradient magnitude and direction.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pic>
        <p:nvPicPr>
          <p:cNvPr id="328" name="Google Shape;3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2057400"/>
            <a:ext cx="2133600" cy="78377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Canny’s Edge Detector</a:t>
            </a:r>
            <a:endParaRPr/>
          </a:p>
        </p:txBody>
      </p:sp>
      <p:sp>
        <p:nvSpPr>
          <p:cNvPr id="335" name="Google Shape;335;p26"/>
          <p:cNvSpPr txBox="1"/>
          <p:nvPr>
            <p:ph idx="1" type="body"/>
          </p:nvPr>
        </p:nvSpPr>
        <p:spPr>
          <a:xfrm>
            <a:off x="381000" y="13716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Gradient magnitude and direction: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M(x,y) contains wide ridges along the true edges of the image.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Though the maximum values are along the edge, those values don’t immediately fall off to 0 on either side of the edge.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Recall ramp edges.</a:t>
            </a:r>
            <a:endParaRPr/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1" y="1981200"/>
            <a:ext cx="4114800" cy="155966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Canny edge detector</a:t>
            </a:r>
            <a:endParaRPr/>
          </a:p>
        </p:txBody>
      </p:sp>
      <p:sp>
        <p:nvSpPr>
          <p:cNvPr id="343" name="Google Shape;343;p27"/>
          <p:cNvSpPr txBox="1"/>
          <p:nvPr>
            <p:ph idx="1" type="body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This requires us to perform a </a:t>
            </a:r>
            <a:r>
              <a:rPr b="1" lang="en-US" sz="2600"/>
              <a:t>thinning</a:t>
            </a:r>
            <a:r>
              <a:rPr lang="en-US" sz="2600"/>
              <a:t> operation – called as </a:t>
            </a:r>
            <a:r>
              <a:rPr b="1" lang="en-US" sz="2600"/>
              <a:t>non-maximal suppression </a:t>
            </a:r>
            <a:r>
              <a:rPr lang="en-US" sz="2600"/>
              <a:t>(i.e. we set to zero those values of M(x,y) which are likely to NOT be local maxima).</a:t>
            </a:r>
            <a:endParaRPr sz="2600"/>
          </a:p>
        </p:txBody>
      </p:sp>
      <p:pic>
        <p:nvPicPr>
          <p:cNvPr id="344" name="Google Shape;3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200400"/>
            <a:ext cx="44862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71800"/>
            <a:ext cx="2759726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917722"/>
            <a:ext cx="2514600" cy="194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Canny edge detector</a:t>
            </a:r>
            <a:endParaRPr/>
          </a:p>
        </p:txBody>
      </p:sp>
      <p:sp>
        <p:nvSpPr>
          <p:cNvPr id="353" name="Google Shape;353;p2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Consider the four quantized directions shown on the previous slide. Pick the direction d</a:t>
            </a:r>
            <a:r>
              <a:rPr baseline="-25000" lang="en-US"/>
              <a:t>k</a:t>
            </a:r>
            <a:r>
              <a:rPr lang="en-US"/>
              <a:t>, which is closest to ϴ(x,y).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If M(x,y) is less than either of its two neighbors along the direction d</a:t>
            </a:r>
            <a:r>
              <a:rPr baseline="-25000" lang="en-US"/>
              <a:t>k</a:t>
            </a:r>
            <a:r>
              <a:rPr lang="en-US"/>
              <a:t>, then set it to 0 (i.e. suppress the non-maximum), otherwise we leave it as is.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After this processing, M(x,y) is the non-maximal suppressed image.</a:t>
            </a:r>
            <a:endParaRPr/>
          </a:p>
        </p:txBody>
      </p:sp>
      <p:sp>
        <p:nvSpPr>
          <p:cNvPr id="354" name="Google Shape;354;p2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Canny Edge Detector</a:t>
            </a:r>
            <a:endParaRPr/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0" y="15240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The (thinned) edge map so far may still contain some false positives. This is taken care of (to some extent) by </a:t>
            </a:r>
            <a:r>
              <a:rPr b="1" lang="en-US" sz="2600"/>
              <a:t>hysteresis thresholding</a:t>
            </a:r>
            <a:r>
              <a:rPr lang="en-US" sz="2600"/>
              <a:t>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This uses a low-threshold TL and a high threshold TH.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We keep only those pixels for which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sz="2600"/>
              <a:t>-M(x,y) &gt; TH, OR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sz="2600"/>
              <a:t>-M(x,y) &gt; TL AND (x,y) is a neighbor of at least one pixel with M(x,y) &gt; TH.</a:t>
            </a:r>
            <a:endParaRPr sz="2600"/>
          </a:p>
        </p:txBody>
      </p:sp>
      <p:sp>
        <p:nvSpPr>
          <p:cNvPr id="361" name="Google Shape;361;p29"/>
          <p:cNvSpPr/>
          <p:nvPr/>
        </p:nvSpPr>
        <p:spPr>
          <a:xfrm>
            <a:off x="3581400" y="44196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4343400" y="44196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5105400" y="44196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3581400" y="51816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5105400" y="51816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6" name="Google Shape;366;p29"/>
          <p:cNvSpPr/>
          <p:nvPr/>
        </p:nvSpPr>
        <p:spPr>
          <a:xfrm>
            <a:off x="3581400" y="59436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7" name="Google Shape;367;p29"/>
          <p:cNvSpPr/>
          <p:nvPr/>
        </p:nvSpPr>
        <p:spPr>
          <a:xfrm>
            <a:off x="4343400" y="59436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8" name="Google Shape;368;p29"/>
          <p:cNvSpPr/>
          <p:nvPr/>
        </p:nvSpPr>
        <p:spPr>
          <a:xfrm>
            <a:off x="5105400" y="5943600"/>
            <a:ext cx="762000" cy="762000"/>
          </a:xfrm>
          <a:prstGeom prst="rect">
            <a:avLst/>
          </a:prstGeom>
          <a:solidFill>
            <a:srgbClr val="DCDEE4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4475045" y="5368615"/>
            <a:ext cx="60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(x,y)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6019800" y="5105400"/>
            <a:ext cx="18288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8 neighbors of pixel (x,y)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1" name="Google Shape;371;p2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Digital derivatives: first versus second</a:t>
            </a:r>
            <a:endParaRPr/>
          </a:p>
        </p:txBody>
      </p:sp>
      <p:sp>
        <p:nvSpPr>
          <p:cNvPr id="130" name="Google Shape;130;p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775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Along a ramp (i.e. intensity change with constant slope), first derivative is a non-zero constant. 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Second derivative is zero along the ramp, except at the start and end!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Second derivative is preferable for image sharpening! Many edges in images are ramp-like, in which case </a:t>
            </a:r>
            <a:r>
              <a:rPr b="1" lang="en-US"/>
              <a:t>first</a:t>
            </a:r>
            <a:r>
              <a:rPr lang="en-US"/>
              <a:t> derivative will give </a:t>
            </a:r>
            <a:r>
              <a:rPr b="1" lang="en-US"/>
              <a:t>thick</a:t>
            </a:r>
            <a:r>
              <a:rPr lang="en-US"/>
              <a:t> edges (undesirable), whereas  </a:t>
            </a:r>
            <a:r>
              <a:rPr b="1" lang="en-US"/>
              <a:t>second</a:t>
            </a:r>
            <a:r>
              <a:rPr lang="en-US"/>
              <a:t> derivative gives </a:t>
            </a:r>
            <a:r>
              <a:rPr b="1" lang="en-US"/>
              <a:t>thin</a:t>
            </a:r>
            <a:r>
              <a:rPr lang="en-US"/>
              <a:t> edges two pixels wide (desirable).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Second derivative changes sign midway at a step edge </a:t>
            </a:r>
            <a:r>
              <a:rPr b="1" lang="en-US"/>
              <a:t>(zero crossing property).</a:t>
            </a:r>
            <a:endParaRPr/>
          </a:p>
          <a:p>
            <a:pPr indent="-194056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131" name="Google Shape;131;p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Summary: Canny Edge detector</a:t>
            </a:r>
            <a:endParaRPr/>
          </a:p>
        </p:txBody>
      </p:sp>
      <p:sp>
        <p:nvSpPr>
          <p:cNvPr id="377" name="Google Shape;377;p3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(1) </a:t>
            </a:r>
            <a:r>
              <a:rPr lang="en-US"/>
              <a:t>Convolve the image with a Gaussian Filter. Compute the gradient magnitudes and orientations.</a:t>
            </a:r>
            <a:endParaRPr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(2) Perform non-maximal suppression.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(3) Perform hysteresis thresholding.</a:t>
            </a:r>
            <a:endParaRPr/>
          </a:p>
        </p:txBody>
      </p:sp>
      <p:sp>
        <p:nvSpPr>
          <p:cNvPr id="378" name="Google Shape;378;p3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2401"/>
            <a:ext cx="8537887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55470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zard" id="395" name="Google Shape;3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2971800" cy="2095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yscale, blurred lizard" id="396" name="Google Shape;3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-1"/>
            <a:ext cx="2971800" cy="2095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lines of a lizard" id="397" name="Google Shape;39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0"/>
            <a:ext cx="2971800" cy="2095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lines of a lizard" id="398" name="Google Shape;39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657600"/>
            <a:ext cx="2918296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lines of a lizard" id="399" name="Google Shape;39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0" y="3657600"/>
            <a:ext cx="2918297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lines of a lizard" id="400" name="Google Shape;400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3657600"/>
            <a:ext cx="2895600" cy="2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 txBox="1"/>
          <p:nvPr/>
        </p:nvSpPr>
        <p:spPr>
          <a:xfrm>
            <a:off x="3238500" y="2138813"/>
            <a:ext cx="1981200" cy="92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Gaussian filtered (sigma = 1.4, 5 x 5 mask)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6096000" y="2187450"/>
            <a:ext cx="19812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Intensity gradients superimposed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0" y="5943600"/>
            <a:ext cx="22098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Non-maximum suppression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3124200" y="6019800"/>
            <a:ext cx="22098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Double thresholding (TL = 0.1, TH = 0.3)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6096000" y="6019800"/>
            <a:ext cx="2209800" cy="646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After edge-linking (hysteresis)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304800" y="3105835"/>
            <a:ext cx="655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https://en.wikipedia.org/wiki/Canny_edge_detector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7" name="Google Shape;407;p3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</a:pPr>
            <a:r>
              <a:rPr lang="en-US"/>
              <a:t>Corner Detection</a:t>
            </a:r>
            <a:endParaRPr/>
          </a:p>
        </p:txBody>
      </p:sp>
      <p:sp>
        <p:nvSpPr>
          <p:cNvPr id="413" name="Google Shape;413;p34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Importance of corners</a:t>
            </a:r>
            <a:endParaRPr/>
          </a:p>
        </p:txBody>
      </p:sp>
      <p:sp>
        <p:nvSpPr>
          <p:cNvPr id="419" name="Google Shape;419;p35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Corners are considered salient feature points.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Useful in many tasks in computer vision and image processing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Example: corresponding control points for image alignment</a:t>
            </a:r>
            <a:endParaRPr/>
          </a:p>
        </p:txBody>
      </p:sp>
      <p:sp>
        <p:nvSpPr>
          <p:cNvPr id="420" name="Google Shape;420;p3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i1.jpg" id="425" name="Google Shape;4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00" y="0"/>
            <a:ext cx="4876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i2_downsampled.jpg" id="426" name="Google Shape;42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048000"/>
            <a:ext cx="4876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/>
          <p:nvPr/>
        </p:nvSpPr>
        <p:spPr>
          <a:xfrm>
            <a:off x="2895600" y="152400"/>
            <a:ext cx="152400" cy="152400"/>
          </a:xfrm>
          <a:prstGeom prst="ellipse">
            <a:avLst/>
          </a:prstGeom>
          <a:solidFill>
            <a:schemeClr val="accent1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3276600" y="3200400"/>
            <a:ext cx="152400" cy="152400"/>
          </a:xfrm>
          <a:prstGeom prst="ellipse">
            <a:avLst/>
          </a:prstGeom>
          <a:solidFill>
            <a:schemeClr val="accent1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2209800" y="19050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2514600" y="5105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4419600" y="54102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4038600" y="2209800"/>
            <a:ext cx="152400" cy="152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3" name="Google Shape;433;p3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Importance of corners</a:t>
            </a:r>
            <a:endParaRPr/>
          </a:p>
        </p:txBody>
      </p:sp>
      <p:sp>
        <p:nvSpPr>
          <p:cNvPr id="439" name="Google Shape;439;p37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In some applications, we need to find matching patches. 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But some patch matches are easier to find than others. </a:t>
            </a:r>
            <a:endParaRPr/>
          </a:p>
          <a:p>
            <a:pPr indent="-248920" lvl="0" marL="438912" rtl="0" algn="l">
              <a:spcBef>
                <a:spcPts val="0"/>
              </a:spcBef>
              <a:spcAft>
                <a:spcPts val="0"/>
              </a:spcAft>
              <a:buSzPts val="1440"/>
              <a:buChar char="◼"/>
            </a:pPr>
            <a:r>
              <a:rPr lang="en-US"/>
              <a:t>Each patch is assumed to be centered at a certain point (say (x,y))</a:t>
            </a:r>
            <a:endParaRPr/>
          </a:p>
          <a:p>
            <a:pPr indent="-248920" lvl="0" marL="438912" rtl="0" algn="l">
              <a:spcBef>
                <a:spcPts val="0"/>
              </a:spcBef>
              <a:spcAft>
                <a:spcPts val="0"/>
              </a:spcAft>
              <a:buSzPts val="1440"/>
              <a:buChar char="◼"/>
            </a:pPr>
            <a:r>
              <a:rPr lang="en-US"/>
              <a:t>The patch encodes information about the local geometry of the image intensities about that point.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See next slide for examples. 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440" name="Google Shape;440;p3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2400"/>
            <a:ext cx="6597650" cy="18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981200"/>
            <a:ext cx="66865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 txBox="1"/>
          <p:nvPr/>
        </p:nvSpPr>
        <p:spPr>
          <a:xfrm>
            <a:off x="7239000" y="685800"/>
            <a:ext cx="1447800" cy="646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Good patch for matching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48" name="Google Shape;44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200400"/>
            <a:ext cx="65786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5181600"/>
            <a:ext cx="653415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8"/>
          <p:cNvSpPr txBox="1"/>
          <p:nvPr/>
        </p:nvSpPr>
        <p:spPr>
          <a:xfrm>
            <a:off x="7162800" y="3429000"/>
            <a:ext cx="1447800" cy="646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Bad patch for matching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1" name="Google Shape;451;p38"/>
          <p:cNvSpPr/>
          <p:nvPr/>
        </p:nvSpPr>
        <p:spPr>
          <a:xfrm>
            <a:off x="1066800" y="6096000"/>
            <a:ext cx="541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http://www.cse.psu.edu/~rtc12/CSE486/lecture06.pdf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2" name="Google Shape;452;p3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Importance of corners</a:t>
            </a:r>
            <a:endParaRPr/>
          </a:p>
        </p:txBody>
      </p:sp>
      <p:sp>
        <p:nvSpPr>
          <p:cNvPr id="458" name="Google Shape;458;p39"/>
          <p:cNvSpPr txBox="1"/>
          <p:nvPr>
            <p:ph idx="1" type="body"/>
          </p:nvPr>
        </p:nvSpPr>
        <p:spPr>
          <a:xfrm>
            <a:off x="457200" y="16002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Good patches should contain corners – large intensity variations in all directions.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Shifting the window in any direction yields large appearance change. </a:t>
            </a:r>
            <a:endParaRPr/>
          </a:p>
        </p:txBody>
      </p:sp>
      <p:pic>
        <p:nvPicPr>
          <p:cNvPr id="459" name="Google Shape;4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62400"/>
            <a:ext cx="598921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4191000"/>
            <a:ext cx="264040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/>
          <p:nvPr/>
        </p:nvSpPr>
        <p:spPr>
          <a:xfrm>
            <a:off x="5791200" y="3276600"/>
            <a:ext cx="3200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http://www.cse.psu.edu/~rtc12/CSE486/lecture06.pdf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2" name="Google Shape;462;p3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2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At </a:t>
            </a:r>
            <a:r>
              <a:rPr b="1" lang="en-US"/>
              <a:t>roof edges</a:t>
            </a:r>
            <a:r>
              <a:rPr lang="en-US"/>
              <a:t>, second derivative gives stronger response than first derivative (i.e. has larger magnitude) – except if both parts of the roof were at 45 degrees, where both will have equal response.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At </a:t>
            </a:r>
            <a:r>
              <a:rPr b="1" lang="en-US"/>
              <a:t>isolated points</a:t>
            </a:r>
            <a:r>
              <a:rPr lang="en-US"/>
              <a:t>, second derivative gives stronger response than first derivative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A rotationally invariant second-derivative operator is used for edge detection: the Laplacian, in fact zero-crossings of a Laplacian.</a:t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381000" y="152400"/>
            <a:ext cx="83820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Digital derivatives:  first versus second</a:t>
            </a:r>
            <a:endParaRPr sz="4400">
              <a:solidFill>
                <a:srgbClr val="FFC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8" name="Google Shape;138;p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/>
          <p:nvPr/>
        </p:nvSpPr>
        <p:spPr>
          <a:xfrm>
            <a:off x="685800" y="990600"/>
            <a:ext cx="1981200" cy="1752600"/>
          </a:xfrm>
          <a:prstGeom prst="rect">
            <a:avLst/>
          </a:prstGeom>
          <a:solidFill>
            <a:schemeClr val="accent1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1981200" y="182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9" name="Google Shape;469;p40"/>
          <p:cNvSpPr/>
          <p:nvPr/>
        </p:nvSpPr>
        <p:spPr>
          <a:xfrm>
            <a:off x="1143000" y="2057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1447800" y="1447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1" name="Google Shape;471;p40"/>
          <p:cNvSpPr/>
          <p:nvPr/>
        </p:nvSpPr>
        <p:spPr>
          <a:xfrm>
            <a:off x="1905000" y="2362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2" name="Google Shape;472;p40"/>
          <p:cNvSpPr/>
          <p:nvPr/>
        </p:nvSpPr>
        <p:spPr>
          <a:xfrm>
            <a:off x="3124200" y="990600"/>
            <a:ext cx="1981200" cy="1752600"/>
          </a:xfrm>
          <a:prstGeom prst="rect">
            <a:avLst/>
          </a:prstGeom>
          <a:solidFill>
            <a:schemeClr val="accent1"/>
          </a:solidFill>
          <a:ln cap="flat" cmpd="thickThin" w="4800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73" name="Google Shape;473;p40"/>
          <p:cNvCxnSpPr>
            <a:stCxn id="472" idx="0"/>
          </p:cNvCxnSpPr>
          <p:nvPr/>
        </p:nvCxnSpPr>
        <p:spPr>
          <a:xfrm flipH="1">
            <a:off x="3810000" y="990600"/>
            <a:ext cx="304800" cy="1752600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40"/>
          <p:cNvSpPr/>
          <p:nvPr/>
        </p:nvSpPr>
        <p:spPr>
          <a:xfrm>
            <a:off x="3810000" y="2133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5" name="Google Shape;475;p40"/>
          <p:cNvSpPr/>
          <p:nvPr/>
        </p:nvSpPr>
        <p:spPr>
          <a:xfrm>
            <a:off x="3962400" y="1371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3886200" y="182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1295400" y="2998750"/>
            <a:ext cx="3788400" cy="646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Ambiguity in point matching in flat intensity regions or along edges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8" name="Google Shape;478;p4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Principle behind Harris corner detector</a:t>
            </a:r>
            <a:endParaRPr/>
          </a:p>
        </p:txBody>
      </p:sp>
      <p:sp>
        <p:nvSpPr>
          <p:cNvPr id="484" name="Google Shape;484;p41"/>
          <p:cNvSpPr txBox="1"/>
          <p:nvPr>
            <p:ph idx="1" type="body"/>
          </p:nvPr>
        </p:nvSpPr>
        <p:spPr>
          <a:xfrm>
            <a:off x="152400" y="1447800"/>
            <a:ext cx="87630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Consider two patches – one each centered at (x,y) and (x+u,y+v) in two images (</a:t>
            </a:r>
            <a:r>
              <a:rPr b="1" lang="en-US" sz="2400"/>
              <a:t>patch</a:t>
            </a:r>
            <a:r>
              <a:rPr lang="en-US" sz="2400"/>
              <a:t> domain: Ω, typically rectangular, like say 7 x7 or 5 x 5) with u,v being small. 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The image have same intensity at physically corresponding locations. </a:t>
            </a:r>
            <a:endParaRPr/>
          </a:p>
          <a:p>
            <a:pPr indent="-198120" lvl="0" marL="438912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</a:pPr>
            <a:r>
              <a:rPr lang="en-US" sz="2400"/>
              <a:t>The sum of squared difference (SSD) between their intensities is given as:</a:t>
            </a:r>
            <a:endParaRPr sz="2400"/>
          </a:p>
        </p:txBody>
      </p:sp>
      <p:pic>
        <p:nvPicPr>
          <p:cNvPr id="485" name="Google Shape;4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4800600"/>
            <a:ext cx="5486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04800"/>
            <a:ext cx="6832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/>
          <p:nvPr/>
        </p:nvSpPr>
        <p:spPr>
          <a:xfrm>
            <a:off x="1600200" y="2819400"/>
            <a:ext cx="5257800" cy="137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>
            <a:off x="3276600" y="4724400"/>
            <a:ext cx="411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Structure tensor matrix (size 2 x 2)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494" name="Google Shape;494;p42"/>
          <p:cNvCxnSpPr/>
          <p:nvPr/>
        </p:nvCxnSpPr>
        <p:spPr>
          <a:xfrm flipH="1" rot="5400000">
            <a:off x="3429000" y="4191000"/>
            <a:ext cx="762000" cy="4572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5" name="Google Shape;495;p42"/>
          <p:cNvCxnSpPr/>
          <p:nvPr/>
        </p:nvCxnSpPr>
        <p:spPr>
          <a:xfrm rot="10800000">
            <a:off x="1828800" y="4724400"/>
            <a:ext cx="2133600" cy="762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6" name="Google Shape;496;p4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Principle behind Harris corner detector</a:t>
            </a:r>
            <a:endParaRPr/>
          </a:p>
        </p:txBody>
      </p:sp>
      <p:sp>
        <p:nvSpPr>
          <p:cNvPr id="502" name="Google Shape;502;p43"/>
          <p:cNvSpPr txBox="1"/>
          <p:nvPr>
            <p:ph idx="1" type="body"/>
          </p:nvPr>
        </p:nvSpPr>
        <p:spPr>
          <a:xfrm>
            <a:off x="152400" y="1447800"/>
            <a:ext cx="87630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The local </a:t>
            </a:r>
            <a:r>
              <a:rPr b="1" lang="en-US" sz="2600"/>
              <a:t>A</a:t>
            </a:r>
            <a:r>
              <a:rPr lang="en-US" sz="2600"/>
              <a:t> matrix on the previous slide is called the structure tensor.</a:t>
            </a:r>
            <a:endParaRPr/>
          </a:p>
          <a:p>
            <a:pPr indent="-187960" lvl="0" marL="438912" rtl="0" algn="l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b="1" lang="en-US" sz="2600"/>
              <a:t>A</a:t>
            </a:r>
            <a:r>
              <a:rPr lang="en-US" sz="2600"/>
              <a:t> carries information about local image geometry.</a:t>
            </a:r>
            <a:endParaRPr/>
          </a:p>
          <a:p>
            <a:pPr indent="-187960" lvl="0" marL="438912" rtl="0" algn="l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/>
          </a:p>
          <a:p>
            <a:pPr indent="-187960" lvl="0" marL="438912" rtl="0" algn="l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/>
          </a:p>
          <a:p>
            <a:pPr indent="-187960" lvl="0" marL="438912" rtl="0" algn="l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It is always positive semi-definite, i.e. its two eigenvalues are always non-negative. </a:t>
            </a:r>
            <a:endParaRPr/>
          </a:p>
          <a:p>
            <a:pPr indent="-187960" lvl="0" marL="438912" rtl="0" algn="l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In locally flat regions, </a:t>
            </a:r>
            <a:r>
              <a:rPr b="1" lang="en-US" sz="2600"/>
              <a:t>A</a:t>
            </a:r>
            <a:r>
              <a:rPr lang="en-US" sz="2600"/>
              <a:t> will be close to a zero matrix and hence both its eigenvalues will be close to 0.</a:t>
            </a:r>
            <a:endParaRPr sz="2600"/>
          </a:p>
        </p:txBody>
      </p:sp>
      <p:pic>
        <p:nvPicPr>
          <p:cNvPr id="503" name="Google Shape;5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124200"/>
            <a:ext cx="8702676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3500"/>
              <a:buFont typeface="Corbel"/>
              <a:buNone/>
            </a:pPr>
            <a:r>
              <a:rPr lang="en-US" sz="3500"/>
              <a:t>Proof that the structure tensor matrix is positive semi-definite: Method 1</a:t>
            </a:r>
            <a:endParaRPr sz="3500"/>
          </a:p>
        </p:txBody>
      </p:sp>
      <p:sp>
        <p:nvSpPr>
          <p:cNvPr id="510" name="Google Shape;510;p4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1" name="Google Shape;51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0"/>
            <a:ext cx="85344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4"/>
          <p:cNvSpPr txBox="1"/>
          <p:nvPr/>
        </p:nvSpPr>
        <p:spPr>
          <a:xfrm>
            <a:off x="228600" y="6096000"/>
            <a:ext cx="6126900" cy="6465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Any matrix that can be written in the form A = ZZ^T is always positive semi-definite (quoting a result from linear algebra)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3500"/>
              <a:buFont typeface="Corbel"/>
              <a:buNone/>
            </a:pPr>
            <a:r>
              <a:rPr lang="en-US" sz="3500"/>
              <a:t>Proof that the structure tensor matrix is positive semi-definite: Method 2</a:t>
            </a:r>
            <a:endParaRPr sz="3500"/>
          </a:p>
        </p:txBody>
      </p:sp>
      <p:sp>
        <p:nvSpPr>
          <p:cNvPr id="518" name="Google Shape;518;p4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9" name="Google Shape;51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24000"/>
            <a:ext cx="82804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6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/>
              <a:t>Principle behind Harris corner detector</a:t>
            </a:r>
            <a:endParaRPr/>
          </a:p>
        </p:txBody>
      </p:sp>
      <p:sp>
        <p:nvSpPr>
          <p:cNvPr id="525" name="Google Shape;525;p46"/>
          <p:cNvSpPr txBox="1"/>
          <p:nvPr>
            <p:ph idx="1" type="body"/>
          </p:nvPr>
        </p:nvSpPr>
        <p:spPr>
          <a:xfrm>
            <a:off x="152400" y="1447800"/>
            <a:ext cx="87630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At a point lying on an edge, only one of the eigenvalues is large (corresponding to the eigenvector that points across the edge)  and the other is close to 0 (corresponding to the eigenvector that points along the edge)</a:t>
            </a:r>
            <a:endParaRPr/>
          </a:p>
          <a:p>
            <a:pPr indent="-187960" lvl="0" marL="438912" rtl="0" algn="l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At a corner point, both eigenvalues will be large.</a:t>
            </a:r>
            <a:endParaRPr/>
          </a:p>
          <a:p>
            <a:pPr indent="-187960" lvl="0" marL="438912" rtl="0" algn="l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080"/>
              <a:buChar char="◼"/>
            </a:pPr>
            <a:r>
              <a:rPr lang="en-US" sz="2600"/>
              <a:t>We would like the SSD to be large for </a:t>
            </a:r>
            <a:r>
              <a:rPr b="1" lang="en-US" sz="2600"/>
              <a:t>all</a:t>
            </a:r>
            <a:r>
              <a:rPr lang="en-US" sz="2600"/>
              <a:t> non-zero shifts (u,v) so that we can allow for maximum discriminability and easier point matching. </a:t>
            </a:r>
            <a:endParaRPr sz="2600"/>
          </a:p>
        </p:txBody>
      </p:sp>
      <p:sp>
        <p:nvSpPr>
          <p:cNvPr id="526" name="Google Shape;526;p4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488" y="619125"/>
            <a:ext cx="6677025" cy="5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7"/>
          <p:cNvSpPr/>
          <p:nvPr/>
        </p:nvSpPr>
        <p:spPr>
          <a:xfrm>
            <a:off x="2057400" y="6211669"/>
            <a:ext cx="5715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http://www.cse.psu.edu/~rtc12/CSE486/lecture06.pdf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3" name="Google Shape;533;p4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88" y="585788"/>
            <a:ext cx="7439025" cy="5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8"/>
          <p:cNvSpPr/>
          <p:nvPr/>
        </p:nvSpPr>
        <p:spPr>
          <a:xfrm>
            <a:off x="2057400" y="6211669"/>
            <a:ext cx="5715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http://www.cse.psu.edu/~rtc12/CSE486/lecture06.pdf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0" name="Google Shape;540;p4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3" y="657225"/>
            <a:ext cx="7381875" cy="55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9"/>
          <p:cNvSpPr/>
          <p:nvPr/>
        </p:nvSpPr>
        <p:spPr>
          <a:xfrm>
            <a:off x="1524000" y="6211669"/>
            <a:ext cx="5715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http://www.cse.psu.edu/~rtc12/CSE486/lecture06.pdf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7" name="Google Shape;547;p4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Laplacian of an image</a:t>
            </a:r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1676400"/>
            <a:ext cx="779318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788" y="4267200"/>
            <a:ext cx="3678237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4800600" y="4572000"/>
            <a:ext cx="28956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Laplacian operators: second operator is obtained by adding second derivatives along both the diagonals, to the first operator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 flipH="1" rot="10800000">
            <a:off x="1143000" y="3962400"/>
            <a:ext cx="1066800" cy="3810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8" name="Google Shape;148;p5"/>
          <p:cNvCxnSpPr/>
          <p:nvPr/>
        </p:nvCxnSpPr>
        <p:spPr>
          <a:xfrm>
            <a:off x="4191000" y="5029200"/>
            <a:ext cx="609600" cy="76200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9" name="Google Shape;149;p5"/>
          <p:cNvSpPr txBox="1"/>
          <p:nvPr/>
        </p:nvSpPr>
        <p:spPr>
          <a:xfrm>
            <a:off x="4114800" y="1752600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Rotationally symmetric operator (in the continuous domain)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50" name="Google Shape;150;p5"/>
          <p:cNvCxnSpPr/>
          <p:nvPr/>
        </p:nvCxnSpPr>
        <p:spPr>
          <a:xfrm>
            <a:off x="2667000" y="2057400"/>
            <a:ext cx="1371600" cy="1588"/>
          </a:xfrm>
          <a:prstGeom prst="straightConnector1">
            <a:avLst/>
          </a:prstGeom>
          <a:noFill/>
          <a:ln cap="flat" cmpd="sng" w="38100">
            <a:solidFill>
              <a:srgbClr val="EFA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1" name="Google Shape;151;p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“Corner”-ness measure</a:t>
            </a:r>
            <a:endParaRPr/>
          </a:p>
        </p:txBody>
      </p:sp>
      <p:sp>
        <p:nvSpPr>
          <p:cNvPr id="553" name="Google Shape;553;p50"/>
          <p:cNvSpPr txBox="1"/>
          <p:nvPr>
            <p:ph idx="1" type="body"/>
          </p:nvPr>
        </p:nvSpPr>
        <p:spPr>
          <a:xfrm>
            <a:off x="457200" y="1600200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We would like both eigenvalues of this matrix to be large.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Corner response or “corner”ness measure: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	R</a:t>
            </a:r>
            <a:r>
              <a:rPr baseline="-25000" lang="en-US"/>
              <a:t>H</a:t>
            </a:r>
            <a:r>
              <a:rPr lang="en-US"/>
              <a:t> = det(A) – k (trace(A))</a:t>
            </a:r>
            <a:r>
              <a:rPr baseline="30000" lang="en-US"/>
              <a:t>2</a:t>
            </a:r>
            <a:r>
              <a:rPr lang="en-US"/>
              <a:t>, k between 0.04 to 0.06</a:t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Char char="▪"/>
            </a:pPr>
            <a:r>
              <a:rPr lang="en-US"/>
              <a:t>Does not require explicit eigenvalue/eigenvector computation: </a:t>
            </a:r>
            <a:endParaRPr/>
          </a:p>
        </p:txBody>
      </p:sp>
      <p:pic>
        <p:nvPicPr>
          <p:cNvPr id="554" name="Google Shape;55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715000"/>
            <a:ext cx="3765550" cy="9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087945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1"/>
          <p:cNvSpPr/>
          <p:nvPr/>
        </p:nvSpPr>
        <p:spPr>
          <a:xfrm>
            <a:off x="2209800" y="4953000"/>
            <a:ext cx="5562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http://www.ipol.im/pub/art/2018/229/article_lr.pdf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2" name="Google Shape;562;p51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3" y="776288"/>
            <a:ext cx="8943975" cy="53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2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Computing corners</a:t>
            </a:r>
            <a:endParaRPr/>
          </a:p>
        </p:txBody>
      </p:sp>
      <p:sp>
        <p:nvSpPr>
          <p:cNvPr id="574" name="Google Shape;574;p5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92500" lnSpcReduction="10000"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Smooth image I to compute various derivatives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Choose a window size (say 7 x 7) and compute the structure tensor at each pixel, given this window size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Compute the corner-ness measure for each pixel</a:t>
            </a:r>
            <a:endParaRPr/>
          </a:p>
          <a:p>
            <a:pPr indent="-169672" lvl="0" marL="43891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ct val="80000"/>
              <a:buChar char="◼"/>
            </a:pPr>
            <a:r>
              <a:rPr lang="en-US"/>
              <a:t>Perform thresholding or non-maximal suppression to create a corners map.</a:t>
            </a:r>
            <a:endParaRPr/>
          </a:p>
        </p:txBody>
      </p:sp>
      <p:sp>
        <p:nvSpPr>
          <p:cNvPr id="575" name="Google Shape;575;p53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250" y="1149350"/>
            <a:ext cx="6921500" cy="45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4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825" y="1212850"/>
            <a:ext cx="6864350" cy="4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5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825" y="1209675"/>
            <a:ext cx="686435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175" y="1212850"/>
            <a:ext cx="6851650" cy="4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175" y="1200150"/>
            <a:ext cx="685165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Invariance</a:t>
            </a:r>
            <a:endParaRPr/>
          </a:p>
        </p:txBody>
      </p:sp>
      <p:sp>
        <p:nvSpPr>
          <p:cNvPr id="611" name="Google Shape;611;p5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detected corners are invariant under affine intensity change, i.e. image J replaced by aJ + b for scalars a,b.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corners are also invariant to rotation and translation.</a:t>
            </a:r>
            <a:endParaRPr/>
          </a:p>
        </p:txBody>
      </p:sp>
      <p:sp>
        <p:nvSpPr>
          <p:cNvPr id="612" name="Google Shape;612;p5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10400" cy="668778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7467600" y="3200400"/>
            <a:ext cx="1447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From book by Gonzalez and Woods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6019800" y="1219200"/>
            <a:ext cx="2819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Intensity discontinuity, also called step edge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59" name="Google Shape;159;p6"/>
          <p:cNvCxnSpPr>
            <a:endCxn id="158" idx="1"/>
          </p:cNvCxnSpPr>
          <p:nvPr/>
        </p:nvCxnSpPr>
        <p:spPr>
          <a:xfrm>
            <a:off x="5105400" y="1371666"/>
            <a:ext cx="914400" cy="17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0" name="Google Shape;160;p6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0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Other measures of corner-ness</a:t>
            </a:r>
            <a:endParaRPr/>
          </a:p>
        </p:txBody>
      </p:sp>
      <p:sp>
        <p:nvSpPr>
          <p:cNvPr id="618" name="Google Shape;618;p60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Based on just the minimum eigenvalue – declared a corner if the minimum eigenvalue exceeds a threshold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Harmonic mean of eigenvalues</a:t>
            </a:r>
            <a:endParaRPr/>
          </a:p>
        </p:txBody>
      </p:sp>
      <p:pic>
        <p:nvPicPr>
          <p:cNvPr id="619" name="Google Shape;61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4419600"/>
            <a:ext cx="35718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0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Edge detection under noise</a:t>
            </a:r>
            <a:endParaRPr/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1" y="1207524"/>
            <a:ext cx="3117850" cy="46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028" y="5870348"/>
            <a:ext cx="5123085" cy="70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/>
        </p:nvSpPr>
        <p:spPr>
          <a:xfrm>
            <a:off x="228600" y="1752600"/>
            <a:ext cx="24384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First and second derivatives are very sensitive to noise!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Left to right in each row: 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original image, first derivative, second derivative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 any column: </a:t>
            </a: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in noise level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9" name="Google Shape;169;p7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Steps in robust edge detection</a:t>
            </a:r>
            <a:endParaRPr/>
          </a:p>
        </p:txBody>
      </p:sp>
      <p:sp>
        <p:nvSpPr>
          <p:cNvPr id="175" name="Google Shape;175;p8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Image smoothing to reduce noise: because first and second derivatives are noisy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Actual detection of edge points (may produce thick or disconnected edges)</a:t>
            </a:r>
            <a:endParaRPr/>
          </a:p>
          <a:p>
            <a:pPr indent="-157480" lvl="0" marL="438912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Pruning or linking of the edge points</a:t>
            </a:r>
            <a:endParaRPr/>
          </a:p>
        </p:txBody>
      </p:sp>
      <p:sp>
        <p:nvSpPr>
          <p:cNvPr id="176" name="Google Shape;176;p8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n-US"/>
              <a:t>Edge detection: image gradient</a:t>
            </a:r>
            <a:endParaRPr/>
          </a:p>
        </p:txBody>
      </p:sp>
      <p:sp>
        <p:nvSpPr>
          <p:cNvPr id="182" name="Google Shape;182;p9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l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An image gradient is defined as follows:</a:t>
            </a:r>
            <a:endParaRPr/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590800"/>
            <a:ext cx="4776788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>
            <p:ph idx="12" type="sldNum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2021-08-14T10:44:10Z</dcterms:created>
  <dc:creator>Prof.Ajit Rajwade</dc:creator>
</cp:coreProperties>
</file>